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33" d="100"/>
          <a:sy n="33" d="100"/>
        </p:scale>
        <p:origin x="7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Vijay Kumar Sawhney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a:t>Gourav</a:t>
            </a:r>
            <a:r>
              <a:rPr lang="en-US" dirty="0"/>
              <a:t>,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a:p>
            <a:pPr algn="ctr">
              <a:lnSpc>
                <a:spcPts val="11059"/>
              </a:lnSpc>
            </a:pP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18" name="Group 11">
            <a:extLst>
              <a:ext uri="{FF2B5EF4-FFF2-40B4-BE49-F238E27FC236}">
                <a16:creationId xmlns:a16="http://schemas.microsoft.com/office/drawing/2014/main" id="{DF0C29D9-6E80-9D05-156E-CA81DD96D5B8}"/>
              </a:ext>
            </a:extLst>
          </p:cNvPr>
          <p:cNvGrpSpPr/>
          <p:nvPr/>
        </p:nvGrpSpPr>
        <p:grpSpPr>
          <a:xfrm>
            <a:off x="11581833" y="1580430"/>
            <a:ext cx="5677467" cy="867617"/>
            <a:chOff x="0" y="-47625"/>
            <a:chExt cx="7569956" cy="1156823"/>
          </a:xfrm>
        </p:grpSpPr>
        <p:sp>
          <p:nvSpPr>
            <p:cNvPr id="19" name="TextBox 12">
              <a:extLst>
                <a:ext uri="{FF2B5EF4-FFF2-40B4-BE49-F238E27FC236}">
                  <a16:creationId xmlns:a16="http://schemas.microsoft.com/office/drawing/2014/main" id="{83628176-1315-D2F5-1B79-0BD7D38E2D7D}"/>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6" name="TextBox 13">
              <a:extLst>
                <a:ext uri="{FF2B5EF4-FFF2-40B4-BE49-F238E27FC236}">
                  <a16:creationId xmlns:a16="http://schemas.microsoft.com/office/drawing/2014/main" id="{E2B9F8C3-6D25-352B-644C-6C5EEC84916B}"/>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7" name="Group 14">
            <a:extLst>
              <a:ext uri="{FF2B5EF4-FFF2-40B4-BE49-F238E27FC236}">
                <a16:creationId xmlns:a16="http://schemas.microsoft.com/office/drawing/2014/main" id="{2DFB6D32-5D81-7CC8-2FC3-CB7E8471312C}"/>
              </a:ext>
            </a:extLst>
          </p:cNvPr>
          <p:cNvGrpSpPr/>
          <p:nvPr/>
        </p:nvGrpSpPr>
        <p:grpSpPr>
          <a:xfrm>
            <a:off x="11581833" y="6964868"/>
            <a:ext cx="5677467" cy="867617"/>
            <a:chOff x="0" y="-47625"/>
            <a:chExt cx="7569956" cy="1156823"/>
          </a:xfrm>
        </p:grpSpPr>
        <p:sp>
          <p:nvSpPr>
            <p:cNvPr id="28" name="TextBox 15">
              <a:extLst>
                <a:ext uri="{FF2B5EF4-FFF2-40B4-BE49-F238E27FC236}">
                  <a16:creationId xmlns:a16="http://schemas.microsoft.com/office/drawing/2014/main" id="{1571D646-D950-588C-2DFC-EFA4F1EF29A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9" name="TextBox 16">
              <a:extLst>
                <a:ext uri="{FF2B5EF4-FFF2-40B4-BE49-F238E27FC236}">
                  <a16:creationId xmlns:a16="http://schemas.microsoft.com/office/drawing/2014/main" id="{CC8B1A67-5542-BC69-0B98-88E7F9C096B8}"/>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30" name="TextBox 29">
            <a:extLst>
              <a:ext uri="{FF2B5EF4-FFF2-40B4-BE49-F238E27FC236}">
                <a16:creationId xmlns:a16="http://schemas.microsoft.com/office/drawing/2014/main" id="{3C529341-F136-ED21-92C2-5BA005696A45}"/>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31" name="TextBox 30">
            <a:extLst>
              <a:ext uri="{FF2B5EF4-FFF2-40B4-BE49-F238E27FC236}">
                <a16:creationId xmlns:a16="http://schemas.microsoft.com/office/drawing/2014/main" id="{FEB4F9E8-8739-D13C-CC34-F308AC831F4E}"/>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32" name="TextBox 31">
            <a:extLst>
              <a:ext uri="{FF2B5EF4-FFF2-40B4-BE49-F238E27FC236}">
                <a16:creationId xmlns:a16="http://schemas.microsoft.com/office/drawing/2014/main" id="{BCED8667-7647-F09C-70D9-1FDD36781613}"/>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0C1988EE-B461-AB75-B5C2-8BDBF2188EE6}"/>
              </a:ext>
            </a:extLst>
          </p:cNvPr>
          <p:cNvSpPr txBox="1"/>
          <p:nvPr/>
        </p:nvSpPr>
        <p:spPr>
          <a:xfrm>
            <a:off x="8748973" y="2733091"/>
            <a:ext cx="7412648" cy="5170646"/>
          </a:xfrm>
          <a:prstGeom prst="rect">
            <a:avLst/>
          </a:prstGeom>
          <a:noFill/>
        </p:spPr>
        <p:txBody>
          <a:bodyPr wrap="square" rtlCol="0">
            <a:spAutoFit/>
          </a:bodyPr>
          <a:lstStyle/>
          <a:p>
            <a:r>
              <a:rPr lang="en-US" sz="3000" dirty="0"/>
              <a:t>Social Buzz is a fast growing technology unicorn that need to adapt quickly to it’s global scale.</a:t>
            </a:r>
          </a:p>
          <a:p>
            <a:r>
              <a:rPr lang="en-US" sz="3000" dirty="0"/>
              <a:t>Accenture has begun a 3 month POC focusing on these tasks:</a:t>
            </a:r>
          </a:p>
          <a:p>
            <a:endParaRPr lang="en-US" sz="3000" dirty="0"/>
          </a:p>
          <a:p>
            <a:pPr marL="342900" indent="-342900">
              <a:buFont typeface="Arial" panose="020B0604020202020204" pitchFamily="34" charset="0"/>
              <a:buChar char="•"/>
            </a:pPr>
            <a:r>
              <a:rPr lang="en-US" sz="3000" dirty="0"/>
              <a:t>An audit of Social Buzz’s  big data practice </a:t>
            </a:r>
          </a:p>
          <a:p>
            <a:pPr marL="342900" indent="-342900">
              <a:buFont typeface="Arial" panose="020B0604020202020204" pitchFamily="34" charset="0"/>
              <a:buChar char="•"/>
            </a:pPr>
            <a:r>
              <a:rPr lang="en-US" sz="3000" dirty="0"/>
              <a:t>Recommendations for a successful IPO</a:t>
            </a:r>
          </a:p>
          <a:p>
            <a:pPr marL="342900" indent="-342900">
              <a:buFont typeface="Arial" panose="020B0604020202020204" pitchFamily="34" charset="0"/>
              <a:buChar char="•"/>
            </a:pPr>
            <a:r>
              <a:rPr lang="en-US" sz="3000" dirty="0"/>
              <a:t>Analysis to find Social Buzz’s top 5 most popular categories of content</a:t>
            </a:r>
            <a:endParaRPr lang="en-IN" sz="3000" dirty="0"/>
          </a:p>
          <a:p>
            <a:endParaRPr lang="en-IN"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399655E9-80DF-30DC-7F2E-CB9F47FBE8A8}"/>
              </a:ext>
            </a:extLst>
          </p:cNvPr>
          <p:cNvSpPr txBox="1"/>
          <p:nvPr/>
        </p:nvSpPr>
        <p:spPr>
          <a:xfrm>
            <a:off x="2359001" y="4809203"/>
            <a:ext cx="7036254" cy="5509200"/>
          </a:xfrm>
          <a:prstGeom prst="rect">
            <a:avLst/>
          </a:prstGeom>
          <a:noFill/>
        </p:spPr>
        <p:txBody>
          <a:bodyPr wrap="square" rtlCol="0">
            <a:spAutoFit/>
          </a:bodyPr>
          <a:lstStyle/>
          <a:p>
            <a:r>
              <a:rPr lang="en-US" sz="3200" dirty="0">
                <a:solidFill>
                  <a:schemeClr val="bg1"/>
                </a:solidFill>
              </a:rPr>
              <a:t>Over </a:t>
            </a:r>
            <a:r>
              <a:rPr lang="en-US" sz="3200" u="sng" dirty="0">
                <a:solidFill>
                  <a:schemeClr val="bg1"/>
                </a:solidFill>
              </a:rPr>
              <a:t>100000</a:t>
            </a:r>
            <a:r>
              <a:rPr lang="en-US" sz="3200" dirty="0">
                <a:solidFill>
                  <a:schemeClr val="bg1"/>
                </a:solidFill>
              </a:rPr>
              <a:t> posts per day</a:t>
            </a:r>
          </a:p>
          <a:p>
            <a:endParaRPr lang="en-US" sz="3200" dirty="0">
              <a:solidFill>
                <a:schemeClr val="bg1"/>
              </a:solidFill>
            </a:endParaRPr>
          </a:p>
          <a:p>
            <a:r>
              <a:rPr lang="en-US" sz="3200" u="sng" dirty="0">
                <a:solidFill>
                  <a:schemeClr val="bg1"/>
                </a:solidFill>
              </a:rPr>
              <a:t>36,500,000 </a:t>
            </a:r>
            <a:r>
              <a:rPr lang="en-US" sz="3200" dirty="0">
                <a:solidFill>
                  <a:schemeClr val="bg1"/>
                </a:solidFill>
              </a:rPr>
              <a:t>pieces of content per year!</a:t>
            </a:r>
          </a:p>
          <a:p>
            <a:endParaRPr lang="en-US" sz="3200" dirty="0">
              <a:solidFill>
                <a:schemeClr val="bg1"/>
              </a:solidFill>
            </a:endParaRPr>
          </a:p>
          <a:p>
            <a:endParaRPr lang="en-US" sz="3200" dirty="0">
              <a:solidFill>
                <a:schemeClr val="bg1"/>
              </a:solidFill>
            </a:endParaRPr>
          </a:p>
          <a:p>
            <a:r>
              <a:rPr lang="en-US" sz="3200" dirty="0">
                <a:solidFill>
                  <a:schemeClr val="bg1"/>
                </a:solidFill>
              </a:rPr>
              <a:t>But how to Capitalize on it when there is so much?</a:t>
            </a:r>
          </a:p>
          <a:p>
            <a:endParaRPr lang="en-US" sz="3200" dirty="0">
              <a:solidFill>
                <a:schemeClr val="bg1"/>
              </a:solidFill>
            </a:endParaRPr>
          </a:p>
          <a:p>
            <a:r>
              <a:rPr lang="en-US" sz="3200" u="sng" dirty="0">
                <a:solidFill>
                  <a:schemeClr val="bg1"/>
                </a:solidFill>
              </a:rPr>
              <a:t>Analysis to find Social Buzz’s top 5 most popular categories of content</a:t>
            </a:r>
            <a:endParaRPr lang="en-IN" sz="3200" u="sng" dirty="0">
              <a:solidFill>
                <a:schemeClr val="bg1"/>
              </a:solidFill>
            </a:endParaRPr>
          </a:p>
          <a:p>
            <a:endParaRPr lang="en-IN"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a:extLst>
              <a:ext uri="{FF2B5EF4-FFF2-40B4-BE49-F238E27FC236}">
                <a16:creationId xmlns:a16="http://schemas.microsoft.com/office/drawing/2014/main" id="{3C5188D4-6EF1-0625-1F17-E3E4BDD530D3}"/>
              </a:ext>
            </a:extLst>
          </p:cNvPr>
          <p:cNvSpPr txBox="1"/>
          <p:nvPr/>
        </p:nvSpPr>
        <p:spPr>
          <a:xfrm>
            <a:off x="14185932" y="1480712"/>
            <a:ext cx="3385761" cy="1384995"/>
          </a:xfrm>
          <a:prstGeom prst="rect">
            <a:avLst/>
          </a:prstGeom>
          <a:noFill/>
        </p:spPr>
        <p:txBody>
          <a:bodyPr wrap="square">
            <a:spAutoFit/>
          </a:bodyPr>
          <a:lstStyle/>
          <a:p>
            <a:r>
              <a:rPr lang="en-US" sz="2800" b="1" dirty="0"/>
              <a:t>ANDREW FLEMING</a:t>
            </a:r>
          </a:p>
          <a:p>
            <a:r>
              <a:rPr lang="en-US" sz="2800" b="1" dirty="0"/>
              <a:t>Chief Technology Architect</a:t>
            </a:r>
            <a:endParaRPr lang="en-IN" sz="2800" b="1" dirty="0"/>
          </a:p>
        </p:txBody>
      </p:sp>
      <p:sp>
        <p:nvSpPr>
          <p:cNvPr id="35" name="TextBox 34">
            <a:extLst>
              <a:ext uri="{FF2B5EF4-FFF2-40B4-BE49-F238E27FC236}">
                <a16:creationId xmlns:a16="http://schemas.microsoft.com/office/drawing/2014/main" id="{772009DC-618F-1E5E-4009-C15E38AD2388}"/>
              </a:ext>
            </a:extLst>
          </p:cNvPr>
          <p:cNvSpPr txBox="1"/>
          <p:nvPr/>
        </p:nvSpPr>
        <p:spPr>
          <a:xfrm>
            <a:off x="14185932" y="4666445"/>
            <a:ext cx="3646489" cy="954107"/>
          </a:xfrm>
          <a:prstGeom prst="rect">
            <a:avLst/>
          </a:prstGeom>
          <a:noFill/>
        </p:spPr>
        <p:txBody>
          <a:bodyPr wrap="square">
            <a:spAutoFit/>
          </a:bodyPr>
          <a:lstStyle/>
          <a:p>
            <a:r>
              <a:rPr lang="en-GB" sz="2800" b="1" dirty="0"/>
              <a:t>MARCUS ROMPTON </a:t>
            </a:r>
          </a:p>
          <a:p>
            <a:r>
              <a:rPr lang="en-GB" sz="2800" b="1" dirty="0"/>
              <a:t>SENIOR PRINCIPAL</a:t>
            </a:r>
            <a:endParaRPr lang="en-IN" sz="2800" b="1" dirty="0"/>
          </a:p>
        </p:txBody>
      </p:sp>
      <p:sp>
        <p:nvSpPr>
          <p:cNvPr id="36" name="TextBox 35">
            <a:extLst>
              <a:ext uri="{FF2B5EF4-FFF2-40B4-BE49-F238E27FC236}">
                <a16:creationId xmlns:a16="http://schemas.microsoft.com/office/drawing/2014/main" id="{4434A32C-A1D9-3D65-9DDC-34911732C97F}"/>
              </a:ext>
            </a:extLst>
          </p:cNvPr>
          <p:cNvSpPr txBox="1"/>
          <p:nvPr/>
        </p:nvSpPr>
        <p:spPr>
          <a:xfrm>
            <a:off x="14185932" y="7515014"/>
            <a:ext cx="3455677" cy="1384995"/>
          </a:xfrm>
          <a:prstGeom prst="rect">
            <a:avLst/>
          </a:prstGeom>
          <a:noFill/>
        </p:spPr>
        <p:txBody>
          <a:bodyPr wrap="square" rtlCol="0">
            <a:spAutoFit/>
          </a:bodyPr>
          <a:lstStyle/>
          <a:p>
            <a:r>
              <a:rPr lang="en-US" sz="2800" b="1" dirty="0"/>
              <a:t>GOURAV SINHA</a:t>
            </a:r>
          </a:p>
          <a:p>
            <a:r>
              <a:rPr lang="en-US" sz="2800" b="1" dirty="0"/>
              <a:t>Data Analyst</a:t>
            </a:r>
            <a:endParaRPr lang="en-IN" sz="2800" b="1" dirty="0"/>
          </a:p>
          <a:p>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21AE04B5-78A6-C1F1-EBB0-8EBFBF03E8E6}"/>
              </a:ext>
            </a:extLst>
          </p:cNvPr>
          <p:cNvSpPr txBox="1"/>
          <p:nvPr/>
        </p:nvSpPr>
        <p:spPr>
          <a:xfrm>
            <a:off x="4056664" y="1348113"/>
            <a:ext cx="6384731" cy="553998"/>
          </a:xfrm>
          <a:prstGeom prst="rect">
            <a:avLst/>
          </a:prstGeom>
          <a:noFill/>
        </p:spPr>
        <p:txBody>
          <a:bodyPr wrap="square" rtlCol="0">
            <a:spAutoFit/>
          </a:bodyPr>
          <a:lstStyle/>
          <a:p>
            <a:r>
              <a:rPr lang="en-US" sz="3000" dirty="0">
                <a:solidFill>
                  <a:schemeClr val="bg1"/>
                </a:solidFill>
              </a:rPr>
              <a:t>Data Understanding</a:t>
            </a:r>
            <a:endParaRPr lang="en-IN" sz="3000" dirty="0">
              <a:solidFill>
                <a:schemeClr val="bg1"/>
              </a:solidFill>
            </a:endParaRPr>
          </a:p>
        </p:txBody>
      </p:sp>
      <p:sp>
        <p:nvSpPr>
          <p:cNvPr id="41" name="TextBox 40">
            <a:extLst>
              <a:ext uri="{FF2B5EF4-FFF2-40B4-BE49-F238E27FC236}">
                <a16:creationId xmlns:a16="http://schemas.microsoft.com/office/drawing/2014/main" id="{7EACDA15-DAE5-C60B-5A0F-A37AA839EE60}"/>
              </a:ext>
            </a:extLst>
          </p:cNvPr>
          <p:cNvSpPr txBox="1"/>
          <p:nvPr/>
        </p:nvSpPr>
        <p:spPr>
          <a:xfrm>
            <a:off x="5764133" y="3107154"/>
            <a:ext cx="2823801" cy="553998"/>
          </a:xfrm>
          <a:prstGeom prst="rect">
            <a:avLst/>
          </a:prstGeom>
          <a:noFill/>
        </p:spPr>
        <p:txBody>
          <a:bodyPr wrap="square" rtlCol="0">
            <a:spAutoFit/>
          </a:bodyPr>
          <a:lstStyle/>
          <a:p>
            <a:r>
              <a:rPr lang="en-US" sz="3000" dirty="0">
                <a:solidFill>
                  <a:schemeClr val="bg1"/>
                </a:solidFill>
              </a:rPr>
              <a:t>Data Cleaning</a:t>
            </a:r>
            <a:endParaRPr lang="en-IN" sz="3000" dirty="0">
              <a:solidFill>
                <a:schemeClr val="bg1"/>
              </a:solidFill>
            </a:endParaRPr>
          </a:p>
        </p:txBody>
      </p:sp>
      <p:sp>
        <p:nvSpPr>
          <p:cNvPr id="42" name="TextBox 41">
            <a:extLst>
              <a:ext uri="{FF2B5EF4-FFF2-40B4-BE49-F238E27FC236}">
                <a16:creationId xmlns:a16="http://schemas.microsoft.com/office/drawing/2014/main" id="{93F9BECB-1F03-8A8C-D1DD-9E3251845466}"/>
              </a:ext>
            </a:extLst>
          </p:cNvPr>
          <p:cNvSpPr txBox="1"/>
          <p:nvPr/>
        </p:nvSpPr>
        <p:spPr>
          <a:xfrm>
            <a:off x="7803225" y="4781368"/>
            <a:ext cx="2823801" cy="553998"/>
          </a:xfrm>
          <a:prstGeom prst="rect">
            <a:avLst/>
          </a:prstGeom>
          <a:noFill/>
        </p:spPr>
        <p:txBody>
          <a:bodyPr wrap="square" rtlCol="0">
            <a:spAutoFit/>
          </a:bodyPr>
          <a:lstStyle/>
          <a:p>
            <a:r>
              <a:rPr lang="en-US" sz="3000" dirty="0">
                <a:solidFill>
                  <a:schemeClr val="bg1"/>
                </a:solidFill>
              </a:rPr>
              <a:t>Data Modelling</a:t>
            </a:r>
            <a:endParaRPr lang="en-IN" sz="3000" dirty="0">
              <a:solidFill>
                <a:schemeClr val="bg1"/>
              </a:solidFill>
            </a:endParaRPr>
          </a:p>
        </p:txBody>
      </p:sp>
      <p:sp>
        <p:nvSpPr>
          <p:cNvPr id="43" name="TextBox 42">
            <a:extLst>
              <a:ext uri="{FF2B5EF4-FFF2-40B4-BE49-F238E27FC236}">
                <a16:creationId xmlns:a16="http://schemas.microsoft.com/office/drawing/2014/main" id="{E0E78596-9A2D-EEC3-56A4-F79D532CEA42}"/>
              </a:ext>
            </a:extLst>
          </p:cNvPr>
          <p:cNvSpPr txBox="1"/>
          <p:nvPr/>
        </p:nvSpPr>
        <p:spPr>
          <a:xfrm>
            <a:off x="9725885" y="6206233"/>
            <a:ext cx="2823801" cy="553998"/>
          </a:xfrm>
          <a:prstGeom prst="rect">
            <a:avLst/>
          </a:prstGeom>
          <a:noFill/>
        </p:spPr>
        <p:txBody>
          <a:bodyPr wrap="square" rtlCol="0">
            <a:spAutoFit/>
          </a:bodyPr>
          <a:lstStyle/>
          <a:p>
            <a:r>
              <a:rPr lang="en-US" sz="3000" dirty="0">
                <a:solidFill>
                  <a:schemeClr val="bg1"/>
                </a:solidFill>
              </a:rPr>
              <a:t>Data Analysis</a:t>
            </a:r>
            <a:endParaRPr lang="en-IN" sz="3000" dirty="0">
              <a:solidFill>
                <a:schemeClr val="bg1"/>
              </a:solidFill>
            </a:endParaRPr>
          </a:p>
        </p:txBody>
      </p:sp>
      <p:sp>
        <p:nvSpPr>
          <p:cNvPr id="44" name="TextBox 43">
            <a:extLst>
              <a:ext uri="{FF2B5EF4-FFF2-40B4-BE49-F238E27FC236}">
                <a16:creationId xmlns:a16="http://schemas.microsoft.com/office/drawing/2014/main" id="{C368D7ED-20A9-D1BB-E8FC-A838C69E5851}"/>
              </a:ext>
            </a:extLst>
          </p:cNvPr>
          <p:cNvSpPr txBox="1"/>
          <p:nvPr/>
        </p:nvSpPr>
        <p:spPr>
          <a:xfrm>
            <a:off x="11337709" y="8037333"/>
            <a:ext cx="3418243" cy="553998"/>
          </a:xfrm>
          <a:prstGeom prst="rect">
            <a:avLst/>
          </a:prstGeom>
          <a:noFill/>
        </p:spPr>
        <p:txBody>
          <a:bodyPr wrap="square" rtlCol="0">
            <a:spAutoFit/>
          </a:bodyPr>
          <a:lstStyle/>
          <a:p>
            <a:r>
              <a:rPr lang="en-US" sz="3000" dirty="0">
                <a:solidFill>
                  <a:schemeClr val="bg1"/>
                </a:solidFill>
              </a:rPr>
              <a:t>Uncover Insights</a:t>
            </a:r>
            <a:endParaRPr lang="en-IN" sz="30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633F7C10-BAC4-2BDD-C278-F269D396E7A7}"/>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6" name="TextBox 15">
            <a:extLst>
              <a:ext uri="{FF2B5EF4-FFF2-40B4-BE49-F238E27FC236}">
                <a16:creationId xmlns:a16="http://schemas.microsoft.com/office/drawing/2014/main" id="{C50257AB-8399-7105-75DD-B24139E178A4}"/>
              </a:ext>
            </a:extLst>
          </p:cNvPr>
          <p:cNvSpPr txBox="1"/>
          <p:nvPr/>
        </p:nvSpPr>
        <p:spPr>
          <a:xfrm>
            <a:off x="7714306" y="4058699"/>
            <a:ext cx="1886894" cy="2031325"/>
          </a:xfrm>
          <a:prstGeom prst="rect">
            <a:avLst/>
          </a:prstGeom>
          <a:noFill/>
        </p:spPr>
        <p:txBody>
          <a:bodyPr wrap="square" rtlCol="0">
            <a:spAutoFit/>
          </a:bodyPr>
          <a:lstStyle/>
          <a:p>
            <a:pPr algn="ctr"/>
            <a:r>
              <a:rPr lang="en-US" sz="5400" dirty="0">
                <a:solidFill>
                  <a:srgbClr val="A100FF"/>
                </a:solidFill>
              </a:rPr>
              <a:t>1091</a:t>
            </a:r>
          </a:p>
          <a:p>
            <a:pPr algn="ctr"/>
            <a:endParaRPr lang="en-US" sz="2400" dirty="0"/>
          </a:p>
          <a:p>
            <a:pPr algn="ctr"/>
            <a:r>
              <a:rPr lang="en-US" sz="2400" dirty="0"/>
              <a:t>Reactions to  “Food” posts</a:t>
            </a:r>
            <a:endParaRPr lang="en-IN" sz="2400" dirty="0"/>
          </a:p>
        </p:txBody>
      </p:sp>
      <p:sp>
        <p:nvSpPr>
          <p:cNvPr id="17" name="TextBox 16">
            <a:extLst>
              <a:ext uri="{FF2B5EF4-FFF2-40B4-BE49-F238E27FC236}">
                <a16:creationId xmlns:a16="http://schemas.microsoft.com/office/drawing/2014/main" id="{0F61B928-C37F-EE23-A0D3-BE6005090B43}"/>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February</a:t>
            </a:r>
          </a:p>
          <a:p>
            <a:pPr algn="ctr"/>
            <a:endParaRPr lang="en-US" sz="2400" dirty="0"/>
          </a:p>
          <a:p>
            <a:pPr algn="ctr"/>
            <a:r>
              <a:rPr lang="en-US" sz="2400" dirty="0"/>
              <a:t>Month with</a:t>
            </a:r>
          </a:p>
          <a:p>
            <a:pPr algn="ctr"/>
            <a:r>
              <a:rPr lang="en-US" sz="2400" dirty="0"/>
              <a:t> most posts</a:t>
            </a:r>
            <a:endParaRPr lang="en-I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BFBA408C-FBCB-DC77-67AB-2DD6A707F03D}"/>
              </a:ext>
            </a:extLst>
          </p:cNvPr>
          <p:cNvPicPr>
            <a:picLocks noChangeAspect="1"/>
          </p:cNvPicPr>
          <p:nvPr/>
        </p:nvPicPr>
        <p:blipFill>
          <a:blip r:embed="rId7"/>
          <a:stretch>
            <a:fillRect/>
          </a:stretch>
        </p:blipFill>
        <p:spPr>
          <a:xfrm>
            <a:off x="2589860" y="1304432"/>
            <a:ext cx="14717020" cy="77791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6A7B2473-0D20-5850-5403-EFD85415C0DD}"/>
              </a:ext>
            </a:extLst>
          </p:cNvPr>
          <p:cNvPicPr>
            <a:picLocks noChangeAspect="1"/>
          </p:cNvPicPr>
          <p:nvPr/>
        </p:nvPicPr>
        <p:blipFill>
          <a:blip r:embed="rId7"/>
          <a:stretch>
            <a:fillRect/>
          </a:stretch>
        </p:blipFill>
        <p:spPr>
          <a:xfrm>
            <a:off x="2768852" y="1019991"/>
            <a:ext cx="15040136" cy="773039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1642</Words>
  <Application>Microsoft Office PowerPoint</Application>
  <PresentationFormat>Custom</PresentationFormat>
  <Paragraphs>156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Graphik Regular</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Vijay Kumar Sawhney</cp:lastModifiedBy>
  <cp:revision>9</cp:revision>
  <dcterms:created xsi:type="dcterms:W3CDTF">2006-08-16T00:00:00Z</dcterms:created>
  <dcterms:modified xsi:type="dcterms:W3CDTF">2023-07-24T17:32:55Z</dcterms:modified>
  <dc:identifier>DAEhDyfaYKE</dc:identifier>
</cp:coreProperties>
</file>